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Vou falar um pouco sobre como nosso squad se organizou e como definimos nosso fluxo de atividades:</a:t>
            </a:r>
          </a:p>
          <a:p>
            <a:pPr/>
            <a:r>
              <a:t>A primeiro momento, procuramos entender o conceito do projeto e alinhamos nossas expectativas, para assim termos um só objetivo em comum.</a:t>
            </a:r>
          </a:p>
          <a:p>
            <a:pPr/>
            <a:r>
              <a:t>A partir daí definimos qual seria o MVP, definimos a modelagem dos dados, quais tecnologias pretendíamos utilizar e o que iríamos entregar de fato. </a:t>
            </a:r>
          </a:p>
          <a:p>
            <a:pPr/>
            <a:r>
              <a:t>Com o escopo fechado, partimos para a divisão das tarefas: nessa etapa dividimos o projeto em 4 “contextos” principais: API (Back-end), o fluxo de autenticação de usuário, a tela principal que seria a listagem dos eventos e por fim a tela que detalha cada evento.</a:t>
            </a:r>
          </a:p>
          <a:p>
            <a:pPr/>
            <a:r>
              <a:t>Cada integrante do grupo ficou responsável por dar o pontapé inicial em 1 desses itens.</a:t>
            </a:r>
          </a:p>
          <a:p>
            <a:pPr/>
            <a:r>
              <a:t>Depois disso, já tínhamos os protótipos de cada contexto, mas ainda separados, então fizemos a integração entre eles e daí partimos para a fase que chamamos de codificação.</a:t>
            </a:r>
          </a:p>
          <a:p>
            <a:pPr/>
            <a:r>
              <a:t>Nessa etapa tínhamos um esboço pronto, mas a maioria das funcionalidades de cada contexto ainda precisavam ser implementadas e as que existiam precisavam de alguma manutenção ou adaptação.</a:t>
            </a:r>
          </a:p>
          <a:p>
            <a:pPr/>
            <a:r>
              <a:t>Foi nessa fase que abandonamos a ideia de contextos e acabamos detalhando tudo o que faltava no projeto dentro do nosso backlog.</a:t>
            </a:r>
          </a:p>
          <a:p>
            <a:pPr/>
            <a:r>
              <a:t>A partir daí as atividades e cada integrante seguia o fluxo puxado do nosso kanban, que o Fernando irá detalhar melhor mais à frente.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Agora eu vou falar um pouco sobre as tecnologias que nós utilizamos</a:t>
            </a:r>
          </a:p>
          <a:p>
            <a:pPr/>
            <a:r>
              <a:t>Bom, falando rapidamente sobre o back-end: utilizamos uma API Rest desenvolvida com JavaSpringboot, com os dados persistidos em MySQL. Na parte de segurança utilizamos autenticação com JWT, fazendo o deploy na na nuvem utilizando a plataforma Heroku e também documentando todos os endpoints com o Swagger.</a:t>
            </a:r>
          </a:p>
          <a:p>
            <a:pPr/>
            <a:r>
              <a:t>Agora sobre o Front:</a:t>
            </a:r>
          </a:p>
          <a:p>
            <a:pPr/>
            <a:r>
              <a:t>Obviamente utilizamos React, onde organizamos todo o projeto em “pages”. Tentamos reaproveitar ao máximo o código que geramos, componentizando o tudo que fosse possível de forma a reaproveitar o código em diversos pontos do projeto, o que consequentemente acabou melhorando a manutenção e a produtividade.</a:t>
            </a:r>
          </a:p>
          <a:p>
            <a:pPr/>
            <a:r>
              <a:t>Para o gerenciamento de rotas utilizamos os recursos do react router, que nos ajudou a gerenciar as páginas públicas e privadas do nosso aplicativo.</a:t>
            </a:r>
          </a:p>
          <a:p>
            <a:pPr/>
            <a:r>
              <a:t>Já para a validação dos campos, principalmente no gerenciamento do usuário, utilizamos o Formik, que facilitou e muito o gerenciamento do estado nesses formulários. E também utilizamos o Yup, que já possui vários tipos de validações e reduziu bastante a verbosidade do código.</a:t>
            </a:r>
          </a:p>
          <a:p>
            <a:pPr/>
            <a:r>
              <a:t>Para as chamadas de API optamos por utilizar o axios.</a:t>
            </a:r>
          </a:p>
          <a:p>
            <a:pPr/>
            <a:r>
              <a:t>Outra biblioteca que nos ajudou bastante foi o react-bootstrap, que além de nos proporcionar um visual bastante amigável e bonito, nos ajudou a padronizar o estilo do aplicativo. E além de tudo nos ajudou bastante no conceito de desenvolvimento mobile-first em relação a responsividade.</a:t>
            </a:r>
          </a:p>
          <a:p>
            <a:pPr/>
            <a:r>
              <a:t>E por fim, além dos testes manuais, conseguimos também realizar alguns testes utilizando o Jest, mesmo não estando na grade do curso, a gente sabe o quanto isso é importante.</a:t>
            </a:r>
          </a:p>
          <a:p>
            <a:pPr/>
            <a:r>
              <a:t> </a:t>
            </a:r>
          </a:p>
          <a:p>
            <a:pPr/>
            <a:r>
              <a:t>Agora o Fernando vai detalhar como foi nosso gerenciamento do projeto.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FFFFF"/>
            </a:gs>
            <a:gs pos="35000">
              <a:srgbClr val="7698D4">
                <a:alpha val="22000"/>
              </a:srgbClr>
            </a:gs>
            <a:gs pos="100000">
              <a:schemeClr val="accent1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youtube.com/watch?v=65yq0bbg-D8" TargetMode="External"/><Relationship Id="rId4" Type="http://schemas.openxmlformats.org/officeDocument/2006/relationships/image" Target="../media/image3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1" b="0"/>
          <a:stretch>
            <a:fillRect/>
          </a:stretch>
        </p:blipFill>
        <p:spPr>
          <a:xfrm>
            <a:off x="3376367" y="2156460"/>
            <a:ext cx="5439173" cy="2545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5" y="0"/>
                </a:moveTo>
                <a:cubicBezTo>
                  <a:pt x="754" y="0"/>
                  <a:pt x="0" y="1612"/>
                  <a:pt x="0" y="3601"/>
                </a:cubicBezTo>
                <a:lnTo>
                  <a:pt x="0" y="17999"/>
                </a:lnTo>
                <a:cubicBezTo>
                  <a:pt x="0" y="19988"/>
                  <a:pt x="754" y="21600"/>
                  <a:pt x="1685" y="21600"/>
                </a:cubicBezTo>
                <a:lnTo>
                  <a:pt x="19915" y="21600"/>
                </a:lnTo>
                <a:cubicBezTo>
                  <a:pt x="20846" y="21600"/>
                  <a:pt x="21600" y="19988"/>
                  <a:pt x="21600" y="17999"/>
                </a:cubicBezTo>
                <a:lnTo>
                  <a:pt x="21600" y="3601"/>
                </a:lnTo>
                <a:cubicBezTo>
                  <a:pt x="21600" y="1612"/>
                  <a:pt x="20846" y="0"/>
                  <a:pt x="19915" y="0"/>
                </a:cubicBezTo>
                <a:lnTo>
                  <a:pt x="1685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5"/>
          <p:cNvSpPr/>
          <p:nvPr/>
        </p:nvSpPr>
        <p:spPr>
          <a:xfrm>
            <a:off x="-24963" y="6337737"/>
            <a:ext cx="12216964" cy="25665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15" b="0"/>
          <a:stretch>
            <a:fillRect/>
          </a:stretch>
        </p:blipFill>
        <p:spPr>
          <a:xfrm>
            <a:off x="10937327" y="6185444"/>
            <a:ext cx="1229520" cy="575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7" y="0"/>
                </a:moveTo>
                <a:cubicBezTo>
                  <a:pt x="757" y="0"/>
                  <a:pt x="0" y="1617"/>
                  <a:pt x="0" y="3605"/>
                </a:cubicBezTo>
                <a:lnTo>
                  <a:pt x="0" y="17995"/>
                </a:lnTo>
                <a:cubicBezTo>
                  <a:pt x="0" y="19983"/>
                  <a:pt x="757" y="21600"/>
                  <a:pt x="1687" y="21600"/>
                </a:cubicBezTo>
                <a:lnTo>
                  <a:pt x="19920" y="21600"/>
                </a:lnTo>
                <a:cubicBezTo>
                  <a:pt x="20850" y="21600"/>
                  <a:pt x="21600" y="19983"/>
                  <a:pt x="21600" y="17995"/>
                </a:cubicBezTo>
                <a:lnTo>
                  <a:pt x="21600" y="3605"/>
                </a:lnTo>
                <a:cubicBezTo>
                  <a:pt x="21600" y="1617"/>
                  <a:pt x="20850" y="0"/>
                  <a:pt x="19920" y="0"/>
                </a:cubicBezTo>
                <a:lnTo>
                  <a:pt x="168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30" name="TextBox 7"/>
          <p:cNvSpPr txBox="1"/>
          <p:nvPr/>
        </p:nvSpPr>
        <p:spPr>
          <a:xfrm>
            <a:off x="464667" y="346574"/>
            <a:ext cx="2717535" cy="103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2 Desafios </a:t>
            </a:r>
          </a:p>
        </p:txBody>
      </p:sp>
      <p:sp>
        <p:nvSpPr>
          <p:cNvPr id="231" name="TextBox 8"/>
          <p:cNvSpPr txBox="1"/>
          <p:nvPr/>
        </p:nvSpPr>
        <p:spPr>
          <a:xfrm>
            <a:off x="6832100" y="346574"/>
            <a:ext cx="2132515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2 Acertos </a:t>
            </a:r>
          </a:p>
        </p:txBody>
      </p:sp>
      <p:sp>
        <p:nvSpPr>
          <p:cNvPr id="232" name="TextBox 12"/>
          <p:cNvSpPr txBox="1"/>
          <p:nvPr/>
        </p:nvSpPr>
        <p:spPr>
          <a:xfrm>
            <a:off x="776248" y="1246533"/>
            <a:ext cx="2405953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Projeto Remoto</a:t>
            </a:r>
          </a:p>
        </p:txBody>
      </p:sp>
      <p:sp>
        <p:nvSpPr>
          <p:cNvPr id="233" name="TextBox 14"/>
          <p:cNvSpPr txBox="1"/>
          <p:nvPr/>
        </p:nvSpPr>
        <p:spPr>
          <a:xfrm>
            <a:off x="6832100" y="1246533"/>
            <a:ext cx="2648299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Bootstrap</a:t>
            </a:r>
          </a:p>
        </p:txBody>
      </p:sp>
      <p:sp>
        <p:nvSpPr>
          <p:cNvPr id="234" name="TextBox 15"/>
          <p:cNvSpPr txBox="1"/>
          <p:nvPr/>
        </p:nvSpPr>
        <p:spPr>
          <a:xfrm>
            <a:off x="776248" y="1773383"/>
            <a:ext cx="2405953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Testes</a:t>
            </a:r>
          </a:p>
        </p:txBody>
      </p:sp>
      <p:sp>
        <p:nvSpPr>
          <p:cNvPr id="235" name="TextBox 16"/>
          <p:cNvSpPr txBox="1"/>
          <p:nvPr/>
        </p:nvSpPr>
        <p:spPr>
          <a:xfrm>
            <a:off x="6832100" y="1783358"/>
            <a:ext cx="4059505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Metodologia de Trabalho</a:t>
            </a:r>
          </a:p>
        </p:txBody>
      </p:sp>
      <p:sp>
        <p:nvSpPr>
          <p:cNvPr id="236" name="Straight Connector 18"/>
          <p:cNvSpPr/>
          <p:nvPr/>
        </p:nvSpPr>
        <p:spPr>
          <a:xfrm flipH="1">
            <a:off x="6083519" y="676921"/>
            <a:ext cx="1" cy="504395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37" name="Picture 20" descr="Picture 20"/>
          <p:cNvPicPr>
            <a:picLocks noChangeAspect="1"/>
          </p:cNvPicPr>
          <p:nvPr/>
        </p:nvPicPr>
        <p:blipFill>
          <a:blip r:embed="rId3">
            <a:extLst/>
          </a:blip>
          <a:srcRect l="0" t="0" r="0" b="5"/>
          <a:stretch>
            <a:fillRect/>
          </a:stretch>
        </p:blipFill>
        <p:spPr>
          <a:xfrm>
            <a:off x="337207" y="2758594"/>
            <a:ext cx="5349301" cy="3104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0" y="0"/>
                </a:moveTo>
                <a:cubicBezTo>
                  <a:pt x="936" y="0"/>
                  <a:pt x="0" y="1613"/>
                  <a:pt x="0" y="3601"/>
                </a:cubicBezTo>
                <a:lnTo>
                  <a:pt x="0" y="18002"/>
                </a:lnTo>
                <a:cubicBezTo>
                  <a:pt x="0" y="19990"/>
                  <a:pt x="936" y="21600"/>
                  <a:pt x="2090" y="21600"/>
                </a:cubicBezTo>
                <a:lnTo>
                  <a:pt x="19510" y="21600"/>
                </a:lnTo>
                <a:cubicBezTo>
                  <a:pt x="20664" y="21600"/>
                  <a:pt x="21600" y="19990"/>
                  <a:pt x="21600" y="18002"/>
                </a:cubicBezTo>
                <a:lnTo>
                  <a:pt x="21600" y="3601"/>
                </a:lnTo>
                <a:cubicBezTo>
                  <a:pt x="21600" y="1613"/>
                  <a:pt x="20664" y="0"/>
                  <a:pt x="19510" y="0"/>
                </a:cubicBezTo>
                <a:lnTo>
                  <a:pt x="2090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pic>
        <p:nvPicPr>
          <p:cNvPr id="238" name="Picture 22" descr="Picture 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5492" y="2758594"/>
            <a:ext cx="5349301" cy="3108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3" y="0"/>
                </a:moveTo>
                <a:cubicBezTo>
                  <a:pt x="937" y="0"/>
                  <a:pt x="0" y="1613"/>
                  <a:pt x="0" y="3601"/>
                </a:cubicBezTo>
                <a:lnTo>
                  <a:pt x="0" y="17999"/>
                </a:lnTo>
                <a:cubicBezTo>
                  <a:pt x="0" y="19987"/>
                  <a:pt x="937" y="21600"/>
                  <a:pt x="2093" y="21600"/>
                </a:cubicBezTo>
                <a:lnTo>
                  <a:pt x="19507" y="21600"/>
                </a:lnTo>
                <a:cubicBezTo>
                  <a:pt x="20663" y="21600"/>
                  <a:pt x="21600" y="19987"/>
                  <a:pt x="21600" y="17999"/>
                </a:cubicBezTo>
                <a:lnTo>
                  <a:pt x="21600" y="3601"/>
                </a:lnTo>
                <a:cubicBezTo>
                  <a:pt x="21600" y="1613"/>
                  <a:pt x="20663" y="0"/>
                  <a:pt x="19507" y="0"/>
                </a:cubicBezTo>
                <a:lnTo>
                  <a:pt x="2093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5"/>
          <p:cNvSpPr/>
          <p:nvPr/>
        </p:nvSpPr>
        <p:spPr>
          <a:xfrm>
            <a:off x="-24963" y="6337737"/>
            <a:ext cx="12216964" cy="25665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15" b="0"/>
          <a:stretch>
            <a:fillRect/>
          </a:stretch>
        </p:blipFill>
        <p:spPr>
          <a:xfrm>
            <a:off x="10937327" y="6185444"/>
            <a:ext cx="1229520" cy="575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7" y="0"/>
                </a:moveTo>
                <a:cubicBezTo>
                  <a:pt x="757" y="0"/>
                  <a:pt x="0" y="1617"/>
                  <a:pt x="0" y="3605"/>
                </a:cubicBezTo>
                <a:lnTo>
                  <a:pt x="0" y="17995"/>
                </a:lnTo>
                <a:cubicBezTo>
                  <a:pt x="0" y="19983"/>
                  <a:pt x="757" y="21600"/>
                  <a:pt x="1687" y="21600"/>
                </a:cubicBezTo>
                <a:lnTo>
                  <a:pt x="19920" y="21600"/>
                </a:lnTo>
                <a:cubicBezTo>
                  <a:pt x="20850" y="21600"/>
                  <a:pt x="21600" y="19983"/>
                  <a:pt x="21600" y="17995"/>
                </a:cubicBezTo>
                <a:lnTo>
                  <a:pt x="21600" y="3605"/>
                </a:lnTo>
                <a:cubicBezTo>
                  <a:pt x="21600" y="1617"/>
                  <a:pt x="20850" y="0"/>
                  <a:pt x="19920" y="0"/>
                </a:cubicBezTo>
                <a:lnTo>
                  <a:pt x="168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42" name="TextBox 7"/>
          <p:cNvSpPr txBox="1"/>
          <p:nvPr/>
        </p:nvSpPr>
        <p:spPr>
          <a:xfrm>
            <a:off x="3466282" y="73107"/>
            <a:ext cx="5043605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Vamos ver como ficou?</a:t>
            </a:r>
          </a:p>
        </p:txBody>
      </p:sp>
      <p:grpSp>
        <p:nvGrpSpPr>
          <p:cNvPr id="245" name="Picture 11">
            <a:hlinkClick r:id="rId3" invalidUrl="" action="" tgtFrame="" tooltip="" history="1" highlightClick="0" endSnd="0"/>
          </p:cNvPr>
          <p:cNvGrpSpPr/>
          <p:nvPr/>
        </p:nvGrpSpPr>
        <p:grpSpPr>
          <a:xfrm>
            <a:off x="1927426" y="1043255"/>
            <a:ext cx="8121317" cy="5109159"/>
            <a:chOff x="0" y="0"/>
            <a:chExt cx="8121315" cy="5109157"/>
          </a:xfrm>
        </p:grpSpPr>
        <p:sp>
          <p:nvSpPr>
            <p:cNvPr id="243" name="Shape"/>
            <p:cNvSpPr/>
            <p:nvPr/>
          </p:nvSpPr>
          <p:spPr>
            <a:xfrm>
              <a:off x="-1" y="-1"/>
              <a:ext cx="8121317" cy="5109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00"/>
                  </a:moveTo>
                  <a:lnTo>
                    <a:pt x="0" y="900"/>
                  </a:lnTo>
                  <a:cubicBezTo>
                    <a:pt x="0" y="403"/>
                    <a:pt x="254" y="0"/>
                    <a:pt x="566" y="0"/>
                  </a:cubicBezTo>
                  <a:lnTo>
                    <a:pt x="21034" y="0"/>
                  </a:lnTo>
                  <a:lnTo>
                    <a:pt x="21034" y="0"/>
                  </a:lnTo>
                  <a:cubicBezTo>
                    <a:pt x="21346" y="0"/>
                    <a:pt x="21600" y="403"/>
                    <a:pt x="21600" y="900"/>
                  </a:cubicBezTo>
                  <a:lnTo>
                    <a:pt x="21600" y="20700"/>
                  </a:lnTo>
                  <a:lnTo>
                    <a:pt x="21600" y="20700"/>
                  </a:lnTo>
                  <a:cubicBezTo>
                    <a:pt x="21600" y="21197"/>
                    <a:pt x="21346" y="21600"/>
                    <a:pt x="21034" y="21600"/>
                  </a:cubicBezTo>
                  <a:lnTo>
                    <a:pt x="566" y="21600"/>
                  </a:lnTo>
                  <a:lnTo>
                    <a:pt x="566" y="21600"/>
                  </a:lnTo>
                  <a:cubicBezTo>
                    <a:pt x="254" y="21600"/>
                    <a:pt x="0" y="21197"/>
                    <a:pt x="0" y="207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44" name="image34.png" descr="image34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3"/>
            <a:stretch>
              <a:fillRect/>
            </a:stretch>
          </p:blipFill>
          <p:spPr>
            <a:xfrm>
              <a:off x="0" y="0"/>
              <a:ext cx="8121254" cy="510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6" y="0"/>
                  </a:moveTo>
                  <a:cubicBezTo>
                    <a:pt x="253" y="0"/>
                    <a:pt x="0" y="402"/>
                    <a:pt x="0" y="899"/>
                  </a:cubicBezTo>
                  <a:lnTo>
                    <a:pt x="0" y="20701"/>
                  </a:lnTo>
                  <a:cubicBezTo>
                    <a:pt x="0" y="21198"/>
                    <a:pt x="253" y="21600"/>
                    <a:pt x="566" y="21600"/>
                  </a:cubicBezTo>
                  <a:lnTo>
                    <a:pt x="21034" y="21600"/>
                  </a:lnTo>
                  <a:cubicBezTo>
                    <a:pt x="21347" y="21600"/>
                    <a:pt x="21600" y="21198"/>
                    <a:pt x="21600" y="20701"/>
                  </a:cubicBezTo>
                  <a:lnTo>
                    <a:pt x="21600" y="899"/>
                  </a:lnTo>
                  <a:cubicBezTo>
                    <a:pt x="21600" y="402"/>
                    <a:pt x="21347" y="0"/>
                    <a:pt x="21034" y="0"/>
                  </a:cubicBezTo>
                  <a:lnTo>
                    <a:pt x="566" y="0"/>
                  </a:lnTo>
                  <a:close/>
                </a:path>
              </a:pathLst>
            </a:custGeom>
            <a:ln w="76200" cap="sq">
              <a:solidFill>
                <a:srgbClr val="292929"/>
              </a:solidFill>
              <a:prstDash val="solid"/>
              <a:miter lim="800000"/>
            </a:ln>
            <a:effectLst>
              <a:reflection blurRad="0" stA="28000" stPos="0" endA="0" endPos="40000" dist="0" dir="5400000" fadeDir="5400000" sx="100000" sy="-100000" kx="0" ky="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/>
          <p:nvPr/>
        </p:nvSpPr>
        <p:spPr>
          <a:xfrm>
            <a:off x="-24963" y="6337737"/>
            <a:ext cx="12216964" cy="25665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15" b="0"/>
          <a:stretch>
            <a:fillRect/>
          </a:stretch>
        </p:blipFill>
        <p:spPr>
          <a:xfrm>
            <a:off x="10937327" y="6185444"/>
            <a:ext cx="1229520" cy="575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7" y="0"/>
                </a:moveTo>
                <a:cubicBezTo>
                  <a:pt x="757" y="0"/>
                  <a:pt x="0" y="1617"/>
                  <a:pt x="0" y="3605"/>
                </a:cubicBezTo>
                <a:lnTo>
                  <a:pt x="0" y="17995"/>
                </a:lnTo>
                <a:cubicBezTo>
                  <a:pt x="0" y="19983"/>
                  <a:pt x="757" y="21600"/>
                  <a:pt x="1687" y="21600"/>
                </a:cubicBezTo>
                <a:lnTo>
                  <a:pt x="19920" y="21600"/>
                </a:lnTo>
                <a:cubicBezTo>
                  <a:pt x="20850" y="21600"/>
                  <a:pt x="21600" y="19983"/>
                  <a:pt x="21600" y="17995"/>
                </a:cubicBezTo>
                <a:lnTo>
                  <a:pt x="21600" y="3605"/>
                </a:lnTo>
                <a:cubicBezTo>
                  <a:pt x="21600" y="1617"/>
                  <a:pt x="20850" y="0"/>
                  <a:pt x="19920" y="0"/>
                </a:cubicBezTo>
                <a:lnTo>
                  <a:pt x="168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49" name="TextBox 7"/>
          <p:cNvSpPr txBox="1"/>
          <p:nvPr/>
        </p:nvSpPr>
        <p:spPr>
          <a:xfrm>
            <a:off x="-264482" y="263606"/>
            <a:ext cx="4209374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Evoluções da Solução</a:t>
            </a:r>
          </a:p>
        </p:txBody>
      </p:sp>
      <p:sp>
        <p:nvSpPr>
          <p:cNvPr id="250" name="Retângulo: Cantos Arredondados 17"/>
          <p:cNvSpPr/>
          <p:nvPr/>
        </p:nvSpPr>
        <p:spPr>
          <a:xfrm>
            <a:off x="3191203" y="963034"/>
            <a:ext cx="5784632" cy="4931932"/>
          </a:xfrm>
          <a:prstGeom prst="roundRect">
            <a:avLst>
              <a:gd name="adj" fmla="val 16182"/>
            </a:avLst>
          </a:prstGeom>
          <a:solidFill>
            <a:srgbClr val="B4C7E7"/>
          </a:solidFill>
          <a:ln w="25400">
            <a:solidFill>
              <a:srgbClr val="203864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7770" y="3850775"/>
            <a:ext cx="1378769" cy="1378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00313" y="1628455"/>
            <a:ext cx="1793047" cy="1793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14216" y="2004494"/>
            <a:ext cx="1378864" cy="104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87402" y="3742867"/>
            <a:ext cx="1632372" cy="1594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5"/>
          <p:cNvSpPr/>
          <p:nvPr/>
        </p:nvSpPr>
        <p:spPr>
          <a:xfrm>
            <a:off x="-24963" y="6337737"/>
            <a:ext cx="12216964" cy="25665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15" b="0"/>
          <a:stretch>
            <a:fillRect/>
          </a:stretch>
        </p:blipFill>
        <p:spPr>
          <a:xfrm>
            <a:off x="10937327" y="6185444"/>
            <a:ext cx="1229520" cy="575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7" y="0"/>
                </a:moveTo>
                <a:cubicBezTo>
                  <a:pt x="757" y="0"/>
                  <a:pt x="0" y="1617"/>
                  <a:pt x="0" y="3605"/>
                </a:cubicBezTo>
                <a:lnTo>
                  <a:pt x="0" y="17995"/>
                </a:lnTo>
                <a:cubicBezTo>
                  <a:pt x="0" y="19983"/>
                  <a:pt x="757" y="21600"/>
                  <a:pt x="1687" y="21600"/>
                </a:cubicBezTo>
                <a:lnTo>
                  <a:pt x="19920" y="21600"/>
                </a:lnTo>
                <a:cubicBezTo>
                  <a:pt x="20850" y="21600"/>
                  <a:pt x="21600" y="19983"/>
                  <a:pt x="21600" y="17995"/>
                </a:cubicBezTo>
                <a:lnTo>
                  <a:pt x="21600" y="3605"/>
                </a:lnTo>
                <a:cubicBezTo>
                  <a:pt x="21600" y="1617"/>
                  <a:pt x="20850" y="0"/>
                  <a:pt x="19920" y="0"/>
                </a:cubicBezTo>
                <a:lnTo>
                  <a:pt x="168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5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395" y="4806249"/>
            <a:ext cx="4676177" cy="106623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extBox 9"/>
          <p:cNvSpPr txBox="1"/>
          <p:nvPr/>
        </p:nvSpPr>
        <p:spPr>
          <a:xfrm>
            <a:off x="3987513" y="2149671"/>
            <a:ext cx="4951540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7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Obrigado !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49527" y="4757421"/>
            <a:ext cx="4216973" cy="1163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4"/>
          <p:cNvSpPr txBox="1"/>
          <p:nvPr/>
        </p:nvSpPr>
        <p:spPr>
          <a:xfrm>
            <a:off x="4018310" y="510613"/>
            <a:ext cx="385058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     Lognation</a:t>
            </a:r>
          </a:p>
        </p:txBody>
      </p:sp>
      <p:sp>
        <p:nvSpPr>
          <p:cNvPr id="97" name="TextBox 8"/>
          <p:cNvSpPr txBox="1"/>
          <p:nvPr/>
        </p:nvSpPr>
        <p:spPr>
          <a:xfrm>
            <a:off x="6071732" y="1331659"/>
            <a:ext cx="5276168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         by Squad 2 </a:t>
            </a:r>
          </a:p>
        </p:txBody>
      </p:sp>
      <p:pic>
        <p:nvPicPr>
          <p:cNvPr id="9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5728" y="1510202"/>
            <a:ext cx="5177791" cy="4083157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Rectangle 6"/>
          <p:cNvSpPr/>
          <p:nvPr/>
        </p:nvSpPr>
        <p:spPr>
          <a:xfrm>
            <a:off x="0" y="5878795"/>
            <a:ext cx="12192000" cy="560071"/>
          </a:xfrm>
          <a:prstGeom prst="rect">
            <a:avLst/>
          </a:prstGeom>
          <a:solidFill>
            <a:schemeClr val="accent1">
              <a:alpha val="33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0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rcRect l="0" t="0" r="0" b="11"/>
          <a:stretch>
            <a:fillRect/>
          </a:stretch>
        </p:blipFill>
        <p:spPr>
          <a:xfrm>
            <a:off x="9464258" y="5546780"/>
            <a:ext cx="2616107" cy="122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4" y="0"/>
                </a:moveTo>
                <a:cubicBezTo>
                  <a:pt x="754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754" y="21600"/>
                  <a:pt x="1684" y="21600"/>
                </a:cubicBezTo>
                <a:lnTo>
                  <a:pt x="19916" y="21600"/>
                </a:lnTo>
                <a:cubicBezTo>
                  <a:pt x="20846" y="21600"/>
                  <a:pt x="21600" y="19988"/>
                  <a:pt x="21600" y="18000"/>
                </a:cubicBezTo>
                <a:lnTo>
                  <a:pt x="21600" y="3600"/>
                </a:lnTo>
                <a:cubicBezTo>
                  <a:pt x="21600" y="1612"/>
                  <a:pt x="20846" y="0"/>
                  <a:pt x="19916" y="0"/>
                </a:cubicBezTo>
                <a:lnTo>
                  <a:pt x="168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1" name="TextBox 9"/>
          <p:cNvSpPr txBox="1"/>
          <p:nvPr/>
        </p:nvSpPr>
        <p:spPr>
          <a:xfrm>
            <a:off x="4018308" y="584558"/>
            <a:ext cx="385058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     Lognation</a:t>
            </a:r>
          </a:p>
        </p:txBody>
      </p:sp>
      <p:sp>
        <p:nvSpPr>
          <p:cNvPr id="102" name="TextBox 10"/>
          <p:cNvSpPr txBox="1"/>
          <p:nvPr/>
        </p:nvSpPr>
        <p:spPr>
          <a:xfrm>
            <a:off x="5989317" y="1152190"/>
            <a:ext cx="5276168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          </a:t>
            </a:r>
            <a:r>
              <a:rPr>
                <a:solidFill>
                  <a:srgbClr val="002060"/>
                </a:solidFill>
              </a:rPr>
              <a:t>by Squad 2 </a:t>
            </a:r>
            <a:endParaRPr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 Diagonal Corner Rectangle 23"/>
          <p:cNvSpPr/>
          <p:nvPr/>
        </p:nvSpPr>
        <p:spPr>
          <a:xfrm>
            <a:off x="393481" y="263606"/>
            <a:ext cx="11380076" cy="5755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1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0785" y="21600"/>
                  <a:pt x="19779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815" y="0"/>
                  <a:pt x="1821" y="0"/>
                </a:cubicBezTo>
                <a:close/>
              </a:path>
            </a:pathLst>
          </a:custGeom>
          <a:solidFill>
            <a:srgbClr val="E7E6E6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Rectangle 5"/>
          <p:cNvSpPr/>
          <p:nvPr/>
        </p:nvSpPr>
        <p:spPr>
          <a:xfrm>
            <a:off x="-24963" y="6337737"/>
            <a:ext cx="12216964" cy="25665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15" b="0"/>
          <a:stretch>
            <a:fillRect/>
          </a:stretch>
        </p:blipFill>
        <p:spPr>
          <a:xfrm>
            <a:off x="10937327" y="6185444"/>
            <a:ext cx="1229520" cy="575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7" y="0"/>
                </a:moveTo>
                <a:cubicBezTo>
                  <a:pt x="757" y="0"/>
                  <a:pt x="0" y="1617"/>
                  <a:pt x="0" y="3605"/>
                </a:cubicBezTo>
                <a:lnTo>
                  <a:pt x="0" y="17995"/>
                </a:lnTo>
                <a:cubicBezTo>
                  <a:pt x="0" y="19983"/>
                  <a:pt x="757" y="21600"/>
                  <a:pt x="1687" y="21600"/>
                </a:cubicBezTo>
                <a:lnTo>
                  <a:pt x="19920" y="21600"/>
                </a:lnTo>
                <a:cubicBezTo>
                  <a:pt x="20850" y="21600"/>
                  <a:pt x="21600" y="19983"/>
                  <a:pt x="21600" y="17995"/>
                </a:cubicBezTo>
                <a:lnTo>
                  <a:pt x="21600" y="3605"/>
                </a:lnTo>
                <a:cubicBezTo>
                  <a:pt x="21600" y="1617"/>
                  <a:pt x="20850" y="0"/>
                  <a:pt x="19920" y="0"/>
                </a:cubicBezTo>
                <a:lnTo>
                  <a:pt x="168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7" name="TextBox 20"/>
          <p:cNvSpPr txBox="1"/>
          <p:nvPr/>
        </p:nvSpPr>
        <p:spPr>
          <a:xfrm>
            <a:off x="4084977" y="4579989"/>
            <a:ext cx="451209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08" name="TextBox 22"/>
          <p:cNvSpPr txBox="1"/>
          <p:nvPr/>
        </p:nvSpPr>
        <p:spPr>
          <a:xfrm>
            <a:off x="788087" y="516792"/>
            <a:ext cx="3090922" cy="103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Quem somos?</a:t>
            </a:r>
          </a:p>
        </p:txBody>
      </p:sp>
      <p:pic>
        <p:nvPicPr>
          <p:cNvPr id="10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0" t="0" r="3" b="0"/>
          <a:stretch>
            <a:fillRect/>
          </a:stretch>
        </p:blipFill>
        <p:spPr>
          <a:xfrm>
            <a:off x="815325" y="1298006"/>
            <a:ext cx="2159794" cy="4451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0" y="0"/>
                </a:moveTo>
                <a:cubicBezTo>
                  <a:pt x="1612" y="0"/>
                  <a:pt x="0" y="782"/>
                  <a:pt x="0" y="1746"/>
                </a:cubicBezTo>
                <a:lnTo>
                  <a:pt x="0" y="19854"/>
                </a:lnTo>
                <a:cubicBezTo>
                  <a:pt x="0" y="20818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818"/>
                  <a:pt x="21600" y="19854"/>
                </a:cubicBezTo>
                <a:lnTo>
                  <a:pt x="21600" y="1746"/>
                </a:lnTo>
                <a:cubicBezTo>
                  <a:pt x="21600" y="782"/>
                  <a:pt x="19988" y="0"/>
                  <a:pt x="18000" y="0"/>
                </a:cubicBezTo>
                <a:lnTo>
                  <a:pt x="3600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pic>
        <p:nvPicPr>
          <p:cNvPr id="11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rcRect l="0" t="0" r="3" b="0"/>
          <a:stretch>
            <a:fillRect/>
          </a:stretch>
        </p:blipFill>
        <p:spPr>
          <a:xfrm>
            <a:off x="3582672" y="1299872"/>
            <a:ext cx="2214563" cy="4451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0" y="0"/>
                </a:moveTo>
                <a:cubicBezTo>
                  <a:pt x="1612" y="0"/>
                  <a:pt x="0" y="802"/>
                  <a:pt x="0" y="1791"/>
                </a:cubicBezTo>
                <a:lnTo>
                  <a:pt x="0" y="19809"/>
                </a:lnTo>
                <a:cubicBezTo>
                  <a:pt x="0" y="20798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98"/>
                  <a:pt x="21600" y="19809"/>
                </a:cubicBezTo>
                <a:lnTo>
                  <a:pt x="21600" y="1791"/>
                </a:lnTo>
                <a:cubicBezTo>
                  <a:pt x="21600" y="802"/>
                  <a:pt x="19988" y="0"/>
                  <a:pt x="18000" y="0"/>
                </a:cubicBezTo>
                <a:lnTo>
                  <a:pt x="3600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pic>
        <p:nvPicPr>
          <p:cNvPr id="111" name="Picture 12" descr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99371" y="1298007"/>
            <a:ext cx="2217601" cy="445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99" y="0"/>
                </a:moveTo>
                <a:cubicBezTo>
                  <a:pt x="1611" y="0"/>
                  <a:pt x="0" y="802"/>
                  <a:pt x="0" y="1792"/>
                </a:cubicBezTo>
                <a:lnTo>
                  <a:pt x="0" y="19806"/>
                </a:lnTo>
                <a:cubicBezTo>
                  <a:pt x="0" y="20796"/>
                  <a:pt x="1611" y="21600"/>
                  <a:pt x="3599" y="21600"/>
                </a:cubicBezTo>
                <a:lnTo>
                  <a:pt x="17997" y="21600"/>
                </a:lnTo>
                <a:cubicBezTo>
                  <a:pt x="19986" y="21600"/>
                  <a:pt x="21600" y="20796"/>
                  <a:pt x="21600" y="19806"/>
                </a:cubicBezTo>
                <a:lnTo>
                  <a:pt x="21600" y="1792"/>
                </a:lnTo>
                <a:cubicBezTo>
                  <a:pt x="21600" y="802"/>
                  <a:pt x="19986" y="0"/>
                  <a:pt x="17997" y="0"/>
                </a:cubicBezTo>
                <a:lnTo>
                  <a:pt x="3599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05536" y="1298007"/>
            <a:ext cx="2217601" cy="445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99" y="0"/>
                </a:moveTo>
                <a:cubicBezTo>
                  <a:pt x="1611" y="0"/>
                  <a:pt x="0" y="802"/>
                  <a:pt x="0" y="1792"/>
                </a:cubicBezTo>
                <a:lnTo>
                  <a:pt x="0" y="19806"/>
                </a:lnTo>
                <a:cubicBezTo>
                  <a:pt x="0" y="20796"/>
                  <a:pt x="1611" y="21600"/>
                  <a:pt x="3599" y="21600"/>
                </a:cubicBezTo>
                <a:lnTo>
                  <a:pt x="17997" y="21600"/>
                </a:lnTo>
                <a:cubicBezTo>
                  <a:pt x="19986" y="21600"/>
                  <a:pt x="21600" y="20796"/>
                  <a:pt x="21600" y="19806"/>
                </a:cubicBezTo>
                <a:lnTo>
                  <a:pt x="21600" y="1792"/>
                </a:lnTo>
                <a:cubicBezTo>
                  <a:pt x="21600" y="802"/>
                  <a:pt x="19986" y="0"/>
                  <a:pt x="17997" y="0"/>
                </a:cubicBezTo>
                <a:lnTo>
                  <a:pt x="3599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ound Diagonal Corner Rectangle 23"/>
          <p:cNvSpPr/>
          <p:nvPr/>
        </p:nvSpPr>
        <p:spPr>
          <a:xfrm>
            <a:off x="393481" y="263606"/>
            <a:ext cx="11380076" cy="5755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1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0785" y="21600"/>
                  <a:pt x="19779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815" y="0"/>
                  <a:pt x="1821" y="0"/>
                </a:cubicBezTo>
                <a:close/>
              </a:path>
            </a:pathLst>
          </a:custGeom>
          <a:solidFill>
            <a:srgbClr val="E7E6E6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Rectangle 5"/>
          <p:cNvSpPr/>
          <p:nvPr/>
        </p:nvSpPr>
        <p:spPr>
          <a:xfrm>
            <a:off x="-24963" y="6337737"/>
            <a:ext cx="12216964" cy="25665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15" b="0"/>
          <a:stretch>
            <a:fillRect/>
          </a:stretch>
        </p:blipFill>
        <p:spPr>
          <a:xfrm>
            <a:off x="10937327" y="6185444"/>
            <a:ext cx="1229520" cy="575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7" y="0"/>
                </a:moveTo>
                <a:cubicBezTo>
                  <a:pt x="757" y="0"/>
                  <a:pt x="0" y="1617"/>
                  <a:pt x="0" y="3605"/>
                </a:cubicBezTo>
                <a:lnTo>
                  <a:pt x="0" y="17995"/>
                </a:lnTo>
                <a:cubicBezTo>
                  <a:pt x="0" y="19983"/>
                  <a:pt x="757" y="21600"/>
                  <a:pt x="1687" y="21600"/>
                </a:cubicBezTo>
                <a:lnTo>
                  <a:pt x="19920" y="21600"/>
                </a:lnTo>
                <a:cubicBezTo>
                  <a:pt x="20850" y="21600"/>
                  <a:pt x="21600" y="19983"/>
                  <a:pt x="21600" y="17995"/>
                </a:cubicBezTo>
                <a:lnTo>
                  <a:pt x="21600" y="3605"/>
                </a:lnTo>
                <a:cubicBezTo>
                  <a:pt x="21600" y="1617"/>
                  <a:pt x="20850" y="0"/>
                  <a:pt x="19920" y="0"/>
                </a:cubicBezTo>
                <a:lnTo>
                  <a:pt x="168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17" name="TextBox 20"/>
          <p:cNvSpPr txBox="1"/>
          <p:nvPr/>
        </p:nvSpPr>
        <p:spPr>
          <a:xfrm>
            <a:off x="4084977" y="4579989"/>
            <a:ext cx="451209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18" name="TextBox 22"/>
          <p:cNvSpPr txBox="1"/>
          <p:nvPr/>
        </p:nvSpPr>
        <p:spPr>
          <a:xfrm>
            <a:off x="788088" y="516792"/>
            <a:ext cx="4777476" cy="103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Contexto do Projeto</a:t>
            </a:r>
          </a:p>
        </p:txBody>
      </p:sp>
      <p:pic>
        <p:nvPicPr>
          <p:cNvPr id="11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6882" y="1532455"/>
            <a:ext cx="3261375" cy="3214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3"/>
                  <a:pt x="4836" y="21600"/>
                  <a:pt x="10800" y="21600"/>
                </a:cubicBezTo>
                <a:cubicBezTo>
                  <a:pt x="16764" y="21600"/>
                  <a:pt x="21600" y="16763"/>
                  <a:pt x="21600" y="10799"/>
                </a:cubicBezTo>
                <a:cubicBezTo>
                  <a:pt x="21600" y="4834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22" name="Picture 2"/>
          <p:cNvGrpSpPr/>
          <p:nvPr/>
        </p:nvGrpSpPr>
        <p:grpSpPr>
          <a:xfrm>
            <a:off x="742368" y="2198454"/>
            <a:ext cx="7318424" cy="2062798"/>
            <a:chOff x="0" y="0"/>
            <a:chExt cx="7318423" cy="2062796"/>
          </a:xfrm>
        </p:grpSpPr>
        <p:sp>
          <p:nvSpPr>
            <p:cNvPr id="120" name="Rectangle"/>
            <p:cNvSpPr/>
            <p:nvPr/>
          </p:nvSpPr>
          <p:spPr>
            <a:xfrm>
              <a:off x="0" y="0"/>
              <a:ext cx="7318424" cy="2062797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21" name="image8.png" descr="image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318424" cy="2062797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5"/>
          <p:cNvSpPr/>
          <p:nvPr/>
        </p:nvSpPr>
        <p:spPr>
          <a:xfrm>
            <a:off x="-24963" y="6337737"/>
            <a:ext cx="12216964" cy="25665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15" b="0"/>
          <a:stretch>
            <a:fillRect/>
          </a:stretch>
        </p:blipFill>
        <p:spPr>
          <a:xfrm>
            <a:off x="10937327" y="6185444"/>
            <a:ext cx="1229520" cy="575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7" y="0"/>
                </a:moveTo>
                <a:cubicBezTo>
                  <a:pt x="757" y="0"/>
                  <a:pt x="0" y="1617"/>
                  <a:pt x="0" y="3605"/>
                </a:cubicBezTo>
                <a:lnTo>
                  <a:pt x="0" y="17995"/>
                </a:lnTo>
                <a:cubicBezTo>
                  <a:pt x="0" y="19983"/>
                  <a:pt x="757" y="21600"/>
                  <a:pt x="1687" y="21600"/>
                </a:cubicBezTo>
                <a:lnTo>
                  <a:pt x="19920" y="21600"/>
                </a:lnTo>
                <a:cubicBezTo>
                  <a:pt x="20850" y="21600"/>
                  <a:pt x="21600" y="19983"/>
                  <a:pt x="21600" y="17995"/>
                </a:cubicBezTo>
                <a:lnTo>
                  <a:pt x="21600" y="3605"/>
                </a:lnTo>
                <a:cubicBezTo>
                  <a:pt x="21600" y="1617"/>
                  <a:pt x="20850" y="0"/>
                  <a:pt x="19920" y="0"/>
                </a:cubicBezTo>
                <a:lnTo>
                  <a:pt x="168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26" name="Round Diagonal Corner Rectangle 9"/>
          <p:cNvSpPr/>
          <p:nvPr/>
        </p:nvSpPr>
        <p:spPr>
          <a:xfrm>
            <a:off x="393481" y="263606"/>
            <a:ext cx="11380076" cy="5755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1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0785" y="21600"/>
                  <a:pt x="19779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815" y="0"/>
                  <a:pt x="1821" y="0"/>
                </a:cubicBezTo>
                <a:close/>
              </a:path>
            </a:pathLst>
          </a:custGeom>
          <a:solidFill>
            <a:srgbClr val="E7E6E6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7" name="TextBox 7"/>
          <p:cNvSpPr txBox="1"/>
          <p:nvPr/>
        </p:nvSpPr>
        <p:spPr>
          <a:xfrm>
            <a:off x="962748" y="520196"/>
            <a:ext cx="4777477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Como funciona ?</a:t>
            </a:r>
          </a:p>
        </p:txBody>
      </p:sp>
      <p:pic>
        <p:nvPicPr>
          <p:cNvPr id="12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8091" y="3514723"/>
            <a:ext cx="1409238" cy="1449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567"/>
                  <a:pt x="0" y="3500"/>
                </a:cubicBezTo>
                <a:lnTo>
                  <a:pt x="0" y="18100"/>
                </a:lnTo>
                <a:cubicBezTo>
                  <a:pt x="0" y="20033"/>
                  <a:pt x="1613" y="21600"/>
                  <a:pt x="3601" y="21600"/>
                </a:cubicBezTo>
                <a:lnTo>
                  <a:pt x="17999" y="21600"/>
                </a:lnTo>
                <a:cubicBezTo>
                  <a:pt x="19987" y="21600"/>
                  <a:pt x="21600" y="20033"/>
                  <a:pt x="21600" y="18100"/>
                </a:cubicBezTo>
                <a:lnTo>
                  <a:pt x="21600" y="3500"/>
                </a:lnTo>
                <a:cubicBezTo>
                  <a:pt x="21600" y="1567"/>
                  <a:pt x="19987" y="0"/>
                  <a:pt x="17999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pic>
        <p:nvPicPr>
          <p:cNvPr id="129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28091" y="1075184"/>
            <a:ext cx="1409238" cy="1449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01" y="0"/>
                </a:moveTo>
                <a:cubicBezTo>
                  <a:pt x="1613" y="0"/>
                  <a:pt x="0" y="1567"/>
                  <a:pt x="0" y="3500"/>
                </a:cubicBezTo>
                <a:lnTo>
                  <a:pt x="0" y="18100"/>
                </a:lnTo>
                <a:cubicBezTo>
                  <a:pt x="0" y="20033"/>
                  <a:pt x="1613" y="21600"/>
                  <a:pt x="3601" y="21600"/>
                </a:cubicBezTo>
                <a:lnTo>
                  <a:pt x="17999" y="21600"/>
                </a:lnTo>
                <a:cubicBezTo>
                  <a:pt x="19987" y="21600"/>
                  <a:pt x="21600" y="20033"/>
                  <a:pt x="21600" y="18100"/>
                </a:cubicBezTo>
                <a:lnTo>
                  <a:pt x="21600" y="3500"/>
                </a:lnTo>
                <a:cubicBezTo>
                  <a:pt x="21600" y="1567"/>
                  <a:pt x="19987" y="0"/>
                  <a:pt x="17999" y="0"/>
                </a:cubicBez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pic>
        <p:nvPicPr>
          <p:cNvPr id="130" name="Picture 14" descr="Picture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1727" y="2414447"/>
            <a:ext cx="2715418" cy="2029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90" y="0"/>
                </a:moveTo>
                <a:cubicBezTo>
                  <a:pt x="1204" y="0"/>
                  <a:pt x="0" y="1611"/>
                  <a:pt x="0" y="3599"/>
                </a:cubicBezTo>
                <a:lnTo>
                  <a:pt x="0" y="18001"/>
                </a:lnTo>
                <a:cubicBezTo>
                  <a:pt x="0" y="19989"/>
                  <a:pt x="1204" y="21600"/>
                  <a:pt x="2690" y="21600"/>
                </a:cubicBezTo>
                <a:lnTo>
                  <a:pt x="18910" y="21600"/>
                </a:lnTo>
                <a:cubicBezTo>
                  <a:pt x="20396" y="21600"/>
                  <a:pt x="21600" y="19989"/>
                  <a:pt x="21600" y="18001"/>
                </a:cubicBezTo>
                <a:lnTo>
                  <a:pt x="21600" y="3599"/>
                </a:lnTo>
                <a:cubicBezTo>
                  <a:pt x="21600" y="1611"/>
                  <a:pt x="20396" y="0"/>
                  <a:pt x="18910" y="0"/>
                </a:cubicBezTo>
                <a:lnTo>
                  <a:pt x="2690" y="0"/>
                </a:ln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76200" dist="38100" dir="7800000">
              <a:srgbClr val="000000">
                <a:alpha val="40000"/>
              </a:srgbClr>
            </a:outerShdw>
          </a:effectLst>
        </p:spPr>
      </p:pic>
      <p:pic>
        <p:nvPicPr>
          <p:cNvPr id="131" name="Picture 18" descr="Picture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93415" y="2656364"/>
            <a:ext cx="1898343" cy="1898343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Box 19"/>
          <p:cNvSpPr txBox="1"/>
          <p:nvPr/>
        </p:nvSpPr>
        <p:spPr>
          <a:xfrm>
            <a:off x="1557446" y="4534973"/>
            <a:ext cx="2623979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Análise de Issues</a:t>
            </a:r>
          </a:p>
        </p:txBody>
      </p:sp>
      <p:sp>
        <p:nvSpPr>
          <p:cNvPr id="133" name="TextBox 20"/>
          <p:cNvSpPr txBox="1"/>
          <p:nvPr/>
        </p:nvSpPr>
        <p:spPr>
          <a:xfrm>
            <a:off x="4084977" y="4579989"/>
            <a:ext cx="4512091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34" name="TextBox 21"/>
          <p:cNvSpPr txBox="1"/>
          <p:nvPr/>
        </p:nvSpPr>
        <p:spPr>
          <a:xfrm>
            <a:off x="5357200" y="4473073"/>
            <a:ext cx="3239869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Filtros </a:t>
            </a:r>
          </a:p>
        </p:txBody>
      </p:sp>
      <p:sp>
        <p:nvSpPr>
          <p:cNvPr id="135" name="Right Arrow 24"/>
          <p:cNvSpPr/>
          <p:nvPr/>
        </p:nvSpPr>
        <p:spPr>
          <a:xfrm>
            <a:off x="4698124" y="3336747"/>
            <a:ext cx="961698" cy="3208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Right Arrow 25"/>
          <p:cNvSpPr/>
          <p:nvPr/>
        </p:nvSpPr>
        <p:spPr>
          <a:xfrm rot="20553781">
            <a:off x="8249831" y="2462880"/>
            <a:ext cx="961698" cy="3208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7" name="Right Arrow 26"/>
          <p:cNvSpPr/>
          <p:nvPr/>
        </p:nvSpPr>
        <p:spPr>
          <a:xfrm rot="1286422">
            <a:off x="8220963" y="3336747"/>
            <a:ext cx="961698" cy="3208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TextBox 15"/>
          <p:cNvSpPr txBox="1"/>
          <p:nvPr/>
        </p:nvSpPr>
        <p:spPr>
          <a:xfrm>
            <a:off x="8688507" y="5005828"/>
            <a:ext cx="3239869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Bugs </a:t>
            </a:r>
          </a:p>
        </p:txBody>
      </p:sp>
      <p:sp>
        <p:nvSpPr>
          <p:cNvPr id="139" name="TextBox 16"/>
          <p:cNvSpPr txBox="1"/>
          <p:nvPr/>
        </p:nvSpPr>
        <p:spPr>
          <a:xfrm>
            <a:off x="8688507" y="2589188"/>
            <a:ext cx="3239869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2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Melhorias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/>
          <p:nvPr/>
        </p:nvSpPr>
        <p:spPr>
          <a:xfrm>
            <a:off x="-24963" y="6337737"/>
            <a:ext cx="12216964" cy="25665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15" b="0"/>
          <a:stretch>
            <a:fillRect/>
          </a:stretch>
        </p:blipFill>
        <p:spPr>
          <a:xfrm>
            <a:off x="10937327" y="6185444"/>
            <a:ext cx="1229520" cy="575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7" y="0"/>
                </a:moveTo>
                <a:cubicBezTo>
                  <a:pt x="757" y="0"/>
                  <a:pt x="0" y="1617"/>
                  <a:pt x="0" y="3605"/>
                </a:cubicBezTo>
                <a:lnTo>
                  <a:pt x="0" y="17995"/>
                </a:lnTo>
                <a:cubicBezTo>
                  <a:pt x="0" y="19983"/>
                  <a:pt x="757" y="21600"/>
                  <a:pt x="1687" y="21600"/>
                </a:cubicBezTo>
                <a:lnTo>
                  <a:pt x="19920" y="21600"/>
                </a:lnTo>
                <a:cubicBezTo>
                  <a:pt x="20850" y="21600"/>
                  <a:pt x="21600" y="19983"/>
                  <a:pt x="21600" y="17995"/>
                </a:cubicBezTo>
                <a:lnTo>
                  <a:pt x="21600" y="3605"/>
                </a:lnTo>
                <a:cubicBezTo>
                  <a:pt x="21600" y="1617"/>
                  <a:pt x="20850" y="0"/>
                  <a:pt x="19920" y="0"/>
                </a:cubicBezTo>
                <a:lnTo>
                  <a:pt x="1687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62" name="Diagram 11"/>
          <p:cNvGrpSpPr/>
          <p:nvPr/>
        </p:nvGrpSpPr>
        <p:grpSpPr>
          <a:xfrm>
            <a:off x="437496" y="263606"/>
            <a:ext cx="11292045" cy="5755396"/>
            <a:chOff x="0" y="0"/>
            <a:chExt cx="11292044" cy="5755394"/>
          </a:xfrm>
        </p:grpSpPr>
        <p:sp>
          <p:nvSpPr>
            <p:cNvPr id="143" name="Arrow"/>
            <p:cNvSpPr/>
            <p:nvPr/>
          </p:nvSpPr>
          <p:spPr>
            <a:xfrm>
              <a:off x="0" y="0"/>
              <a:ext cx="11292045" cy="575539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DD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46" name="Group"/>
            <p:cNvGrpSpPr/>
            <p:nvPr/>
          </p:nvGrpSpPr>
          <p:grpSpPr>
            <a:xfrm>
              <a:off x="676296" y="2101225"/>
              <a:ext cx="1287348" cy="1521404"/>
              <a:chOff x="0" y="0"/>
              <a:chExt cx="1287347" cy="1521402"/>
            </a:xfrm>
          </p:grpSpPr>
          <p:sp>
            <p:nvSpPr>
              <p:cNvPr id="144" name="Rounded Rectangle"/>
              <p:cNvSpPr/>
              <p:nvPr/>
            </p:nvSpPr>
            <p:spPr>
              <a:xfrm>
                <a:off x="0" y="0"/>
                <a:ext cx="1287348" cy="152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 sz="15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5" name="Alinhamento de expectativas"/>
              <p:cNvSpPr txBox="1"/>
              <p:nvPr/>
            </p:nvSpPr>
            <p:spPr>
              <a:xfrm>
                <a:off x="62843" y="304136"/>
                <a:ext cx="1161661" cy="913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7150" tIns="57150" rIns="57150" bIns="57150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Alinhamento de expectativas</a:t>
                </a:r>
              </a:p>
            </p:txBody>
          </p:sp>
        </p:grpSp>
        <p:grpSp>
          <p:nvGrpSpPr>
            <p:cNvPr id="149" name="Group"/>
            <p:cNvGrpSpPr/>
            <p:nvPr/>
          </p:nvGrpSpPr>
          <p:grpSpPr>
            <a:xfrm>
              <a:off x="2225087" y="2101225"/>
              <a:ext cx="1287348" cy="1521404"/>
              <a:chOff x="0" y="0"/>
              <a:chExt cx="1287347" cy="1521402"/>
            </a:xfrm>
          </p:grpSpPr>
          <p:sp>
            <p:nvSpPr>
              <p:cNvPr id="147" name="Rounded Rectangle"/>
              <p:cNvSpPr/>
              <p:nvPr/>
            </p:nvSpPr>
            <p:spPr>
              <a:xfrm>
                <a:off x="0" y="0"/>
                <a:ext cx="1287348" cy="152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" name="Definição do escopo (MVP)"/>
              <p:cNvSpPr txBox="1"/>
              <p:nvPr/>
            </p:nvSpPr>
            <p:spPr>
              <a:xfrm>
                <a:off x="62843" y="401291"/>
                <a:ext cx="1161662" cy="718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7150" tIns="57150" rIns="57150" bIns="57150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Definição do escopo (MVP)</a:t>
                </a:r>
              </a:p>
            </p:txBody>
          </p:sp>
        </p:grpSp>
        <p:grpSp>
          <p:nvGrpSpPr>
            <p:cNvPr id="152" name="Group"/>
            <p:cNvGrpSpPr/>
            <p:nvPr/>
          </p:nvGrpSpPr>
          <p:grpSpPr>
            <a:xfrm>
              <a:off x="3773877" y="2101225"/>
              <a:ext cx="1287348" cy="1521404"/>
              <a:chOff x="0" y="0"/>
              <a:chExt cx="1287347" cy="1521402"/>
            </a:xfrm>
          </p:grpSpPr>
          <p:sp>
            <p:nvSpPr>
              <p:cNvPr id="150" name="Rounded Rectangle"/>
              <p:cNvSpPr/>
              <p:nvPr/>
            </p:nvSpPr>
            <p:spPr>
              <a:xfrm>
                <a:off x="0" y="0"/>
                <a:ext cx="1287348" cy="152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 sz="15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" name="Divisão “macro” em contextos"/>
              <p:cNvSpPr txBox="1"/>
              <p:nvPr/>
            </p:nvSpPr>
            <p:spPr>
              <a:xfrm>
                <a:off x="62842" y="304136"/>
                <a:ext cx="1161662" cy="9131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7150" tIns="57150" rIns="57150" bIns="57150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Divisão “macro” em contextos</a:t>
                </a:r>
              </a:p>
            </p:txBody>
          </p:sp>
        </p:grpSp>
        <p:grpSp>
          <p:nvGrpSpPr>
            <p:cNvPr id="155" name="Group"/>
            <p:cNvGrpSpPr/>
            <p:nvPr/>
          </p:nvGrpSpPr>
          <p:grpSpPr>
            <a:xfrm>
              <a:off x="5322665" y="2101225"/>
              <a:ext cx="1287348" cy="1521404"/>
              <a:chOff x="0" y="0"/>
              <a:chExt cx="1287347" cy="1521402"/>
            </a:xfrm>
          </p:grpSpPr>
          <p:sp>
            <p:nvSpPr>
              <p:cNvPr id="153" name="Rounded Rectangle"/>
              <p:cNvSpPr/>
              <p:nvPr/>
            </p:nvSpPr>
            <p:spPr>
              <a:xfrm>
                <a:off x="0" y="0"/>
                <a:ext cx="1287348" cy="152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 sz="15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4" name="Integração dos protótipos"/>
              <p:cNvSpPr txBox="1"/>
              <p:nvPr/>
            </p:nvSpPr>
            <p:spPr>
              <a:xfrm>
                <a:off x="62843" y="401291"/>
                <a:ext cx="1161662" cy="718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7150" tIns="57150" rIns="57150" bIns="57150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Integração dos protótipos</a:t>
                </a:r>
              </a:p>
            </p:txBody>
          </p:sp>
        </p:grpSp>
        <p:grpSp>
          <p:nvGrpSpPr>
            <p:cNvPr id="158" name="Group"/>
            <p:cNvGrpSpPr/>
            <p:nvPr/>
          </p:nvGrpSpPr>
          <p:grpSpPr>
            <a:xfrm>
              <a:off x="6871455" y="2101225"/>
              <a:ext cx="1287348" cy="1521404"/>
              <a:chOff x="0" y="0"/>
              <a:chExt cx="1287347" cy="1521402"/>
            </a:xfrm>
          </p:grpSpPr>
          <p:sp>
            <p:nvSpPr>
              <p:cNvPr id="156" name="Rounded Rectangle"/>
              <p:cNvSpPr/>
              <p:nvPr/>
            </p:nvSpPr>
            <p:spPr>
              <a:xfrm>
                <a:off x="0" y="0"/>
                <a:ext cx="1287348" cy="152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 sz="15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7" name="Divisão “micro” de atividades"/>
              <p:cNvSpPr txBox="1"/>
              <p:nvPr/>
            </p:nvSpPr>
            <p:spPr>
              <a:xfrm>
                <a:off x="62843" y="401291"/>
                <a:ext cx="1161662" cy="718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7150" tIns="57150" rIns="57150" bIns="57150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Divisão “micro” de atividades</a:t>
                </a:r>
              </a:p>
            </p:txBody>
          </p:sp>
        </p:grpSp>
        <p:grpSp>
          <p:nvGrpSpPr>
            <p:cNvPr id="161" name="Group"/>
            <p:cNvGrpSpPr/>
            <p:nvPr/>
          </p:nvGrpSpPr>
          <p:grpSpPr>
            <a:xfrm>
              <a:off x="8420245" y="2101225"/>
              <a:ext cx="1287348" cy="1521404"/>
              <a:chOff x="0" y="0"/>
              <a:chExt cx="1287347" cy="1521402"/>
            </a:xfrm>
          </p:grpSpPr>
          <p:sp>
            <p:nvSpPr>
              <p:cNvPr id="159" name="Rounded Rectangle"/>
              <p:cNvSpPr/>
              <p:nvPr/>
            </p:nvSpPr>
            <p:spPr>
              <a:xfrm>
                <a:off x="0" y="0"/>
                <a:ext cx="1287348" cy="152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66750">
                  <a:lnSpc>
                    <a:spcPct val="90000"/>
                  </a:lnSpc>
                  <a:spcBef>
                    <a:spcPts val="700"/>
                  </a:spcBef>
                  <a:defRPr sz="15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0" name="Execução das tarefas"/>
              <p:cNvSpPr txBox="1"/>
              <p:nvPr/>
            </p:nvSpPr>
            <p:spPr>
              <a:xfrm>
                <a:off x="62843" y="498446"/>
                <a:ext cx="1161662" cy="5245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7150" tIns="57150" rIns="57150" bIns="57150" numCol="1" anchor="ctr">
                <a:spAutoFit/>
              </a:bodyPr>
              <a:lstStyle>
                <a:lvl1pPr algn="ctr" defTabSz="666750">
                  <a:lnSpc>
                    <a:spcPct val="90000"/>
                  </a:lnSpc>
                  <a:spcBef>
                    <a:spcPts val="600"/>
                  </a:spcBef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Execução das tarefas</a:t>
                </a:r>
              </a:p>
            </p:txBody>
          </p:sp>
        </p:grpSp>
      </p:grpSp>
      <p:sp>
        <p:nvSpPr>
          <p:cNvPr id="163" name="TextBox 7"/>
          <p:cNvSpPr txBox="1"/>
          <p:nvPr/>
        </p:nvSpPr>
        <p:spPr>
          <a:xfrm>
            <a:off x="726266" y="520196"/>
            <a:ext cx="4748575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Fluxo das Atividades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/>
          <p:nvPr/>
        </p:nvSpPr>
        <p:spPr>
          <a:xfrm>
            <a:off x="-24963" y="6337737"/>
            <a:ext cx="12216964" cy="25665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15" b="0"/>
          <a:stretch>
            <a:fillRect/>
          </a:stretch>
        </p:blipFill>
        <p:spPr>
          <a:xfrm>
            <a:off x="10937327" y="6185444"/>
            <a:ext cx="1229520" cy="575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7" y="0"/>
                </a:moveTo>
                <a:cubicBezTo>
                  <a:pt x="757" y="0"/>
                  <a:pt x="0" y="1617"/>
                  <a:pt x="0" y="3605"/>
                </a:cubicBezTo>
                <a:lnTo>
                  <a:pt x="0" y="17995"/>
                </a:lnTo>
                <a:cubicBezTo>
                  <a:pt x="0" y="19983"/>
                  <a:pt x="757" y="21600"/>
                  <a:pt x="1687" y="21600"/>
                </a:cubicBezTo>
                <a:lnTo>
                  <a:pt x="19920" y="21600"/>
                </a:lnTo>
                <a:cubicBezTo>
                  <a:pt x="20850" y="21600"/>
                  <a:pt x="21600" y="19983"/>
                  <a:pt x="21600" y="17995"/>
                </a:cubicBezTo>
                <a:lnTo>
                  <a:pt x="21600" y="3605"/>
                </a:lnTo>
                <a:cubicBezTo>
                  <a:pt x="21600" y="1617"/>
                  <a:pt x="20850" y="0"/>
                  <a:pt x="19920" y="0"/>
                </a:cubicBezTo>
                <a:lnTo>
                  <a:pt x="168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69" name="TextBox 7"/>
          <p:cNvSpPr txBox="1"/>
          <p:nvPr/>
        </p:nvSpPr>
        <p:spPr>
          <a:xfrm>
            <a:off x="300597" y="263606"/>
            <a:ext cx="5660680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Tecnologias Utilizadas</a:t>
            </a:r>
          </a:p>
        </p:txBody>
      </p:sp>
      <p:grpSp>
        <p:nvGrpSpPr>
          <p:cNvPr id="177" name="Group"/>
          <p:cNvGrpSpPr/>
          <p:nvPr/>
        </p:nvGrpSpPr>
        <p:grpSpPr>
          <a:xfrm>
            <a:off x="6567848" y="1931430"/>
            <a:ext cx="4380934" cy="3626511"/>
            <a:chOff x="0" y="0"/>
            <a:chExt cx="4380932" cy="3626510"/>
          </a:xfrm>
        </p:grpSpPr>
        <p:sp>
          <p:nvSpPr>
            <p:cNvPr id="170" name="Retângulo: Cantos Arredondados 17"/>
            <p:cNvSpPr/>
            <p:nvPr/>
          </p:nvSpPr>
          <p:spPr>
            <a:xfrm>
              <a:off x="0" y="0"/>
              <a:ext cx="4380933" cy="3626511"/>
            </a:xfrm>
            <a:prstGeom prst="roundRect">
              <a:avLst>
                <a:gd name="adj" fmla="val 16667"/>
              </a:avLst>
            </a:prstGeom>
            <a:solidFill>
              <a:srgbClr val="B4C7E7"/>
            </a:solidFill>
            <a:ln w="25400" cap="flat">
              <a:solidFill>
                <a:srgbClr val="203864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CaixaDeTexto 4"/>
            <p:cNvSpPr txBox="1"/>
            <p:nvPr/>
          </p:nvSpPr>
          <p:spPr>
            <a:xfrm>
              <a:off x="1657693" y="181891"/>
              <a:ext cx="1243049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BACK-END</a:t>
              </a:r>
            </a:p>
          </p:txBody>
        </p:sp>
        <p:pic>
          <p:nvPicPr>
            <p:cNvPr id="172" name="Imagem 9" descr="Imagem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24144" y="806879"/>
              <a:ext cx="10160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Imagem 11" descr="Imagem 1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57141" y="2381257"/>
              <a:ext cx="10160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Imagem 13" descr="Imagem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34966" y="1600081"/>
              <a:ext cx="10160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Imagem 15" descr="Imagem 15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124144" y="2375242"/>
              <a:ext cx="10160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Imagem 27" descr="Imagem 27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57141" y="823073"/>
              <a:ext cx="10160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6" name="Agrupar 43"/>
          <p:cNvGrpSpPr/>
          <p:nvPr/>
        </p:nvGrpSpPr>
        <p:grpSpPr>
          <a:xfrm>
            <a:off x="1337619" y="1931430"/>
            <a:ext cx="4380934" cy="3626511"/>
            <a:chOff x="0" y="0"/>
            <a:chExt cx="4380932" cy="3626510"/>
          </a:xfrm>
        </p:grpSpPr>
        <p:sp>
          <p:nvSpPr>
            <p:cNvPr id="178" name="Retângulo: Cantos Arredondados 21"/>
            <p:cNvSpPr/>
            <p:nvPr/>
          </p:nvSpPr>
          <p:spPr>
            <a:xfrm>
              <a:off x="0" y="0"/>
              <a:ext cx="4380933" cy="3626511"/>
            </a:xfrm>
            <a:prstGeom prst="roundRect">
              <a:avLst>
                <a:gd name="adj" fmla="val 16667"/>
              </a:avLst>
            </a:prstGeom>
            <a:solidFill>
              <a:srgbClr val="B4C7E7"/>
            </a:solidFill>
            <a:ln w="25400" cap="flat">
              <a:solidFill>
                <a:srgbClr val="203864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CaixaDeTexto 23"/>
            <p:cNvSpPr txBox="1"/>
            <p:nvPr/>
          </p:nvSpPr>
          <p:spPr>
            <a:xfrm>
              <a:off x="1585528" y="205119"/>
              <a:ext cx="1388652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FRONT-END</a:t>
              </a:r>
            </a:p>
          </p:txBody>
        </p:sp>
        <p:pic>
          <p:nvPicPr>
            <p:cNvPr id="180" name="Imagem 31" descr="Imagem 3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119677" y="836557"/>
              <a:ext cx="10160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Imagem 34" descr="Imagem 3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119704" y="2398329"/>
              <a:ext cx="10160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Imagem 36" descr="Imagem 3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714130" y="820859"/>
              <a:ext cx="1047396" cy="1047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Imagem 38" descr="Imagem 3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56792" y="2398330"/>
              <a:ext cx="10160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Imagem 40" descr="Imagem 40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59053" y="838818"/>
              <a:ext cx="1011480" cy="1011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Imagem 42" descr="Imagem 42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729827" y="2398332"/>
              <a:ext cx="1016001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Picture 4"/>
          <p:cNvGrpSpPr/>
          <p:nvPr/>
        </p:nvGrpSpPr>
        <p:grpSpPr>
          <a:xfrm>
            <a:off x="3397705" y="1173615"/>
            <a:ext cx="8154479" cy="4115505"/>
            <a:chOff x="0" y="0"/>
            <a:chExt cx="8154478" cy="4115503"/>
          </a:xfrm>
        </p:grpSpPr>
        <p:sp>
          <p:nvSpPr>
            <p:cNvPr id="190" name="Shape"/>
            <p:cNvSpPr/>
            <p:nvPr/>
          </p:nvSpPr>
          <p:spPr>
            <a:xfrm>
              <a:off x="0" y="-1"/>
              <a:ext cx="8154479" cy="41155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419" y="0"/>
                    <a:pt x="937" y="0"/>
                  </a:cubicBezTo>
                  <a:lnTo>
                    <a:pt x="20663" y="0"/>
                  </a:lnTo>
                  <a:lnTo>
                    <a:pt x="20663" y="0"/>
                  </a:lnTo>
                  <a:cubicBezTo>
                    <a:pt x="21181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181" y="21600"/>
                    <a:pt x="20663" y="21600"/>
                  </a:cubicBezTo>
                  <a:lnTo>
                    <a:pt x="937" y="21600"/>
                  </a:lnTo>
                  <a:lnTo>
                    <a:pt x="937" y="21600"/>
                  </a:lnTo>
                  <a:cubicBezTo>
                    <a:pt x="419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91" name="image24.png" descr="image2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8154479" cy="4115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37" y="0"/>
                  </a:moveTo>
                  <a:cubicBezTo>
                    <a:pt x="419" y="0"/>
                    <a:pt x="0" y="831"/>
                    <a:pt x="0" y="1856"/>
                  </a:cubicBezTo>
                  <a:lnTo>
                    <a:pt x="0" y="19744"/>
                  </a:lnTo>
                  <a:cubicBezTo>
                    <a:pt x="0" y="20769"/>
                    <a:pt x="419" y="21600"/>
                    <a:pt x="937" y="21600"/>
                  </a:cubicBezTo>
                  <a:lnTo>
                    <a:pt x="20663" y="21600"/>
                  </a:lnTo>
                  <a:cubicBezTo>
                    <a:pt x="21181" y="21600"/>
                    <a:pt x="21600" y="20769"/>
                    <a:pt x="21600" y="19744"/>
                  </a:cubicBezTo>
                  <a:lnTo>
                    <a:pt x="21600" y="1856"/>
                  </a:lnTo>
                  <a:cubicBezTo>
                    <a:pt x="21600" y="831"/>
                    <a:pt x="21181" y="0"/>
                    <a:pt x="20663" y="0"/>
                  </a:cubicBezTo>
                  <a:lnTo>
                    <a:pt x="937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193" name="Rectangle 5"/>
          <p:cNvSpPr/>
          <p:nvPr/>
        </p:nvSpPr>
        <p:spPr>
          <a:xfrm>
            <a:off x="-24963" y="6337737"/>
            <a:ext cx="12216964" cy="25665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15" b="0"/>
          <a:stretch>
            <a:fillRect/>
          </a:stretch>
        </p:blipFill>
        <p:spPr>
          <a:xfrm>
            <a:off x="10937327" y="6185444"/>
            <a:ext cx="1229520" cy="575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7" y="0"/>
                </a:moveTo>
                <a:cubicBezTo>
                  <a:pt x="757" y="0"/>
                  <a:pt x="0" y="1617"/>
                  <a:pt x="0" y="3605"/>
                </a:cubicBezTo>
                <a:lnTo>
                  <a:pt x="0" y="17995"/>
                </a:lnTo>
                <a:cubicBezTo>
                  <a:pt x="0" y="19983"/>
                  <a:pt x="757" y="21600"/>
                  <a:pt x="1687" y="21600"/>
                </a:cubicBezTo>
                <a:lnTo>
                  <a:pt x="19920" y="21600"/>
                </a:lnTo>
                <a:cubicBezTo>
                  <a:pt x="20850" y="21600"/>
                  <a:pt x="21600" y="19983"/>
                  <a:pt x="21600" y="17995"/>
                </a:cubicBezTo>
                <a:lnTo>
                  <a:pt x="21600" y="3605"/>
                </a:lnTo>
                <a:cubicBezTo>
                  <a:pt x="21600" y="1617"/>
                  <a:pt x="20850" y="0"/>
                  <a:pt x="19920" y="0"/>
                </a:cubicBezTo>
                <a:lnTo>
                  <a:pt x="168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95" name="TextBox 7"/>
          <p:cNvSpPr txBox="1"/>
          <p:nvPr/>
        </p:nvSpPr>
        <p:spPr>
          <a:xfrm>
            <a:off x="164926" y="307191"/>
            <a:ext cx="5550326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Gerenciamento de Projeto</a:t>
            </a:r>
          </a:p>
        </p:txBody>
      </p:sp>
      <p:grpSp>
        <p:nvGrpSpPr>
          <p:cNvPr id="212" name="Diagram 23"/>
          <p:cNvGrpSpPr/>
          <p:nvPr/>
        </p:nvGrpSpPr>
        <p:grpSpPr>
          <a:xfrm>
            <a:off x="702371" y="2312478"/>
            <a:ext cx="2193934" cy="3498741"/>
            <a:chOff x="0" y="0"/>
            <a:chExt cx="2193932" cy="3498739"/>
          </a:xfrm>
        </p:grpSpPr>
        <p:grpSp>
          <p:nvGrpSpPr>
            <p:cNvPr id="198" name="Group"/>
            <p:cNvGrpSpPr/>
            <p:nvPr/>
          </p:nvGrpSpPr>
          <p:grpSpPr>
            <a:xfrm>
              <a:off x="357340" y="0"/>
              <a:ext cx="1836593" cy="714681"/>
              <a:chOff x="0" y="0"/>
              <a:chExt cx="1836591" cy="714680"/>
            </a:xfrm>
          </p:grpSpPr>
          <p:sp>
            <p:nvSpPr>
              <p:cNvPr id="196" name="Shape"/>
              <p:cNvSpPr/>
              <p:nvPr/>
            </p:nvSpPr>
            <p:spPr>
              <a:xfrm>
                <a:off x="0" y="0"/>
                <a:ext cx="1836592" cy="714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4203" y="21600"/>
                    </a:lnTo>
                    <a:lnTo>
                      <a:pt x="0" y="10800"/>
                    </a:lnTo>
                    <a:lnTo>
                      <a:pt x="4203" y="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0000">
                    <a:srgbClr val="FFFFFF"/>
                  </a:gs>
                  <a:gs pos="100000">
                    <a:srgbClr val="E1E1E1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7" name="Geral"/>
              <p:cNvSpPr txBox="1"/>
              <p:nvPr/>
            </p:nvSpPr>
            <p:spPr>
              <a:xfrm>
                <a:off x="410005" y="108420"/>
                <a:ext cx="1353944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3819" tIns="83819" rIns="83819" bIns="83819" numCol="1" anchor="ctr">
                <a:spAutoFit/>
              </a:bodyPr>
              <a:lstStyle>
                <a:lvl1pPr algn="ctr" defTabSz="977900">
                  <a:lnSpc>
                    <a:spcPct val="90000"/>
                  </a:lnSpc>
                  <a:spcBef>
                    <a:spcPts val="900"/>
                  </a:spcBef>
                  <a:defRPr sz="2200"/>
                </a:lvl1pPr>
              </a:lstStyle>
              <a:p>
                <a:pPr/>
                <a:r>
                  <a:t>Geral</a:t>
                </a:r>
              </a:p>
            </p:txBody>
          </p:sp>
        </p:grpSp>
        <p:sp>
          <p:nvSpPr>
            <p:cNvPr id="199" name="Circle"/>
            <p:cNvSpPr/>
            <p:nvPr/>
          </p:nvSpPr>
          <p:spPr>
            <a:xfrm>
              <a:off x="0" y="0"/>
              <a:ext cx="714683" cy="714683"/>
            </a:xfrm>
            <a:prstGeom prst="ellipse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02" name="Group"/>
            <p:cNvGrpSpPr/>
            <p:nvPr/>
          </p:nvGrpSpPr>
          <p:grpSpPr>
            <a:xfrm>
              <a:off x="357340" y="928018"/>
              <a:ext cx="1836593" cy="714682"/>
              <a:chOff x="0" y="0"/>
              <a:chExt cx="1836591" cy="714680"/>
            </a:xfrm>
          </p:grpSpPr>
          <p:sp>
            <p:nvSpPr>
              <p:cNvPr id="200" name="Shape"/>
              <p:cNvSpPr/>
              <p:nvPr/>
            </p:nvSpPr>
            <p:spPr>
              <a:xfrm>
                <a:off x="0" y="0"/>
                <a:ext cx="1836592" cy="714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4203" y="21600"/>
                    </a:lnTo>
                    <a:lnTo>
                      <a:pt x="0" y="10800"/>
                    </a:lnTo>
                    <a:lnTo>
                      <a:pt x="4203" y="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0000">
                    <a:srgbClr val="FFFFFF"/>
                  </a:gs>
                  <a:gs pos="100000">
                    <a:srgbClr val="E1E1E1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1" name="Api"/>
              <p:cNvSpPr txBox="1"/>
              <p:nvPr/>
            </p:nvSpPr>
            <p:spPr>
              <a:xfrm>
                <a:off x="410005" y="108420"/>
                <a:ext cx="1353944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3819" tIns="83819" rIns="83819" bIns="83819" numCol="1" anchor="ctr">
                <a:spAutoFit/>
              </a:bodyPr>
              <a:lstStyle>
                <a:lvl1pPr algn="ctr" defTabSz="977900">
                  <a:lnSpc>
                    <a:spcPct val="90000"/>
                  </a:lnSpc>
                  <a:spcBef>
                    <a:spcPts val="900"/>
                  </a:spcBef>
                  <a:defRPr sz="2200"/>
                </a:lvl1pPr>
              </a:lstStyle>
              <a:p>
                <a:pPr/>
                <a:r>
                  <a:t>Api</a:t>
                </a:r>
              </a:p>
            </p:txBody>
          </p:sp>
        </p:grpSp>
        <p:sp>
          <p:nvSpPr>
            <p:cNvPr id="203" name="Circle"/>
            <p:cNvSpPr/>
            <p:nvPr/>
          </p:nvSpPr>
          <p:spPr>
            <a:xfrm>
              <a:off x="0" y="928019"/>
              <a:ext cx="714683" cy="714683"/>
            </a:xfrm>
            <a:prstGeom prst="ellipse">
              <a:avLst/>
            </a:prstGeom>
            <a:blipFill rotWithShape="1">
              <a:blip r:embed="rId5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06" name="Group"/>
            <p:cNvGrpSpPr/>
            <p:nvPr/>
          </p:nvGrpSpPr>
          <p:grpSpPr>
            <a:xfrm>
              <a:off x="357340" y="1856038"/>
              <a:ext cx="1836593" cy="714682"/>
              <a:chOff x="0" y="0"/>
              <a:chExt cx="1836591" cy="714680"/>
            </a:xfrm>
          </p:grpSpPr>
          <p:sp>
            <p:nvSpPr>
              <p:cNvPr id="204" name="Shape"/>
              <p:cNvSpPr/>
              <p:nvPr/>
            </p:nvSpPr>
            <p:spPr>
              <a:xfrm>
                <a:off x="0" y="0"/>
                <a:ext cx="1836592" cy="714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4203" y="21600"/>
                    </a:lnTo>
                    <a:lnTo>
                      <a:pt x="0" y="10800"/>
                    </a:lnTo>
                    <a:lnTo>
                      <a:pt x="4203" y="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0000">
                    <a:srgbClr val="FFFFFF"/>
                  </a:gs>
                  <a:gs pos="100000">
                    <a:srgbClr val="E1E1E1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5" name="Interface"/>
              <p:cNvSpPr txBox="1"/>
              <p:nvPr/>
            </p:nvSpPr>
            <p:spPr>
              <a:xfrm>
                <a:off x="410005" y="108420"/>
                <a:ext cx="1353944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3819" tIns="83819" rIns="83819" bIns="83819" numCol="1" anchor="ctr">
                <a:spAutoFit/>
              </a:bodyPr>
              <a:lstStyle>
                <a:lvl1pPr algn="ctr" defTabSz="977900">
                  <a:lnSpc>
                    <a:spcPct val="90000"/>
                  </a:lnSpc>
                  <a:spcBef>
                    <a:spcPts val="900"/>
                  </a:spcBef>
                  <a:defRPr sz="2200"/>
                </a:lvl1pPr>
              </a:lstStyle>
              <a:p>
                <a:pPr/>
                <a:r>
                  <a:t>Interface</a:t>
                </a:r>
              </a:p>
            </p:txBody>
          </p:sp>
        </p:grpSp>
        <p:sp>
          <p:nvSpPr>
            <p:cNvPr id="207" name="Circle"/>
            <p:cNvSpPr/>
            <p:nvPr/>
          </p:nvSpPr>
          <p:spPr>
            <a:xfrm>
              <a:off x="0" y="1856038"/>
              <a:ext cx="714683" cy="714683"/>
            </a:xfrm>
            <a:prstGeom prst="ellipse">
              <a:avLst/>
            </a:prstGeom>
            <a:blipFill rotWithShape="1">
              <a:blip r:embed="rId6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10" name="Group"/>
            <p:cNvGrpSpPr/>
            <p:nvPr/>
          </p:nvGrpSpPr>
          <p:grpSpPr>
            <a:xfrm>
              <a:off x="357340" y="2784057"/>
              <a:ext cx="1836593" cy="714681"/>
              <a:chOff x="0" y="0"/>
              <a:chExt cx="1836591" cy="714680"/>
            </a:xfrm>
          </p:grpSpPr>
          <p:sp>
            <p:nvSpPr>
              <p:cNvPr id="208" name="Shape"/>
              <p:cNvSpPr/>
              <p:nvPr/>
            </p:nvSpPr>
            <p:spPr>
              <a:xfrm>
                <a:off x="0" y="0"/>
                <a:ext cx="1836592" cy="714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4203" y="21600"/>
                    </a:lnTo>
                    <a:lnTo>
                      <a:pt x="0" y="10800"/>
                    </a:lnTo>
                    <a:lnTo>
                      <a:pt x="4203" y="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0000">
                    <a:srgbClr val="FFFFFF"/>
                  </a:gs>
                  <a:gs pos="100000">
                    <a:srgbClr val="E1E1E1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9" name="Testes"/>
              <p:cNvSpPr txBox="1"/>
              <p:nvPr/>
            </p:nvSpPr>
            <p:spPr>
              <a:xfrm>
                <a:off x="410005" y="108420"/>
                <a:ext cx="1353944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3819" tIns="83819" rIns="83819" bIns="83819" numCol="1" anchor="ctr">
                <a:spAutoFit/>
              </a:bodyPr>
              <a:lstStyle>
                <a:lvl1pPr algn="ctr" defTabSz="977900">
                  <a:lnSpc>
                    <a:spcPct val="90000"/>
                  </a:lnSpc>
                  <a:spcBef>
                    <a:spcPts val="900"/>
                  </a:spcBef>
                  <a:defRPr sz="2200"/>
                </a:lvl1pPr>
              </a:lstStyle>
              <a:p>
                <a:pPr/>
                <a:r>
                  <a:t>Testes</a:t>
                </a:r>
              </a:p>
            </p:txBody>
          </p:sp>
        </p:grpSp>
        <p:sp>
          <p:nvSpPr>
            <p:cNvPr id="211" name="Circle"/>
            <p:cNvSpPr/>
            <p:nvPr/>
          </p:nvSpPr>
          <p:spPr>
            <a:xfrm>
              <a:off x="0" y="2784057"/>
              <a:ext cx="714683" cy="714683"/>
            </a:xfrm>
            <a:prstGeom prst="ellipse">
              <a:avLst/>
            </a:prstGeom>
            <a:blipFill rotWithShape="1">
              <a:blip r:embed="rId7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3" name="TextBox 33"/>
          <p:cNvSpPr txBox="1"/>
          <p:nvPr/>
        </p:nvSpPr>
        <p:spPr>
          <a:xfrm>
            <a:off x="783139" y="1368625"/>
            <a:ext cx="213065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&lt;Backlog /&gt;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5"/>
          <p:cNvSpPr/>
          <p:nvPr/>
        </p:nvSpPr>
        <p:spPr>
          <a:xfrm>
            <a:off x="-24963" y="6337737"/>
            <a:ext cx="12216964" cy="256656"/>
          </a:xfrm>
          <a:prstGeom prst="rect">
            <a:avLst/>
          </a:prstGeom>
          <a:solidFill>
            <a:schemeClr val="accent1">
              <a:alpha val="40000"/>
            </a:schemeClr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15" b="0"/>
          <a:stretch>
            <a:fillRect/>
          </a:stretch>
        </p:blipFill>
        <p:spPr>
          <a:xfrm>
            <a:off x="10937327" y="6185444"/>
            <a:ext cx="1229520" cy="575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87" y="0"/>
                </a:moveTo>
                <a:cubicBezTo>
                  <a:pt x="757" y="0"/>
                  <a:pt x="0" y="1617"/>
                  <a:pt x="0" y="3605"/>
                </a:cubicBezTo>
                <a:lnTo>
                  <a:pt x="0" y="17995"/>
                </a:lnTo>
                <a:cubicBezTo>
                  <a:pt x="0" y="19983"/>
                  <a:pt x="757" y="21600"/>
                  <a:pt x="1687" y="21600"/>
                </a:cubicBezTo>
                <a:lnTo>
                  <a:pt x="19920" y="21600"/>
                </a:lnTo>
                <a:cubicBezTo>
                  <a:pt x="20850" y="21600"/>
                  <a:pt x="21600" y="19983"/>
                  <a:pt x="21600" y="17995"/>
                </a:cubicBezTo>
                <a:lnTo>
                  <a:pt x="21600" y="3605"/>
                </a:lnTo>
                <a:cubicBezTo>
                  <a:pt x="21600" y="1617"/>
                  <a:pt x="20850" y="0"/>
                  <a:pt x="19920" y="0"/>
                </a:cubicBezTo>
                <a:lnTo>
                  <a:pt x="168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17" name="TextBox 7"/>
          <p:cNvSpPr txBox="1"/>
          <p:nvPr/>
        </p:nvSpPr>
        <p:spPr>
          <a:xfrm>
            <a:off x="279227" y="242722"/>
            <a:ext cx="5112937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Gerenciamento de Projeto</a:t>
            </a:r>
          </a:p>
        </p:txBody>
      </p:sp>
      <p:sp>
        <p:nvSpPr>
          <p:cNvPr id="218" name="TextBox 33"/>
          <p:cNvSpPr txBox="1"/>
          <p:nvPr/>
        </p:nvSpPr>
        <p:spPr>
          <a:xfrm>
            <a:off x="1353410" y="1123300"/>
            <a:ext cx="296457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&lt;Versionamento /&gt;</a:t>
            </a:r>
          </a:p>
        </p:txBody>
      </p:sp>
      <p:grpSp>
        <p:nvGrpSpPr>
          <p:cNvPr id="221" name="Picture 2"/>
          <p:cNvGrpSpPr/>
          <p:nvPr/>
        </p:nvGrpSpPr>
        <p:grpSpPr>
          <a:xfrm>
            <a:off x="6366069" y="944855"/>
            <a:ext cx="4918986" cy="4485512"/>
            <a:chOff x="0" y="0"/>
            <a:chExt cx="4918985" cy="4485511"/>
          </a:xfrm>
        </p:grpSpPr>
        <p:sp>
          <p:nvSpPr>
            <p:cNvPr id="219" name="Rectangle"/>
            <p:cNvSpPr/>
            <p:nvPr/>
          </p:nvSpPr>
          <p:spPr>
            <a:xfrm>
              <a:off x="0" y="0"/>
              <a:ext cx="4918986" cy="44855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20" name="image28.png" descr="image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918986" cy="4485512"/>
            </a:xfrm>
            <a:prstGeom prst="rect">
              <a:avLst/>
            </a:prstGeom>
            <a:ln w="444500" cap="sq">
              <a:solidFill>
                <a:srgbClr val="000000"/>
              </a:solidFill>
              <a:prstDash val="solid"/>
              <a:miter lim="800000"/>
            </a:ln>
            <a:effectLst>
              <a:outerShdw sx="100000" sy="100000" kx="0" ky="0" algn="b" rotWithShape="0" blurRad="254000" dist="190500" dir="27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24" name="Picture 10"/>
          <p:cNvGrpSpPr/>
          <p:nvPr/>
        </p:nvGrpSpPr>
        <p:grpSpPr>
          <a:xfrm>
            <a:off x="1644149" y="2486014"/>
            <a:ext cx="3506409" cy="3248686"/>
            <a:chOff x="0" y="0"/>
            <a:chExt cx="3506408" cy="3248685"/>
          </a:xfrm>
        </p:grpSpPr>
        <p:sp>
          <p:nvSpPr>
            <p:cNvPr id="222" name="Rectangle"/>
            <p:cNvSpPr/>
            <p:nvPr/>
          </p:nvSpPr>
          <p:spPr>
            <a:xfrm>
              <a:off x="0" y="0"/>
              <a:ext cx="3506409" cy="324868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23" name="image29.png" descr="image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506409" cy="3248686"/>
            </a:xfrm>
            <a:prstGeom prst="rect">
              <a:avLst/>
            </a:prstGeom>
            <a:ln w="444500" cap="sq">
              <a:solidFill>
                <a:srgbClr val="000000"/>
              </a:solidFill>
              <a:prstDash val="solid"/>
              <a:miter lim="800000"/>
            </a:ln>
            <a:effectLst>
              <a:outerShdw sx="100000" sy="100000" kx="0" ky="0" algn="b" rotWithShape="0" blurRad="254000" dist="190500" dir="270000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225" name="Picture 15" descr="Pictur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60168" y="5875292"/>
            <a:ext cx="1445212" cy="53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16" descr="Picture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93490" y="1089860"/>
            <a:ext cx="580930" cy="580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